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slation.nsw.gov.au/#/view/act/1979/203/part3/div3.3" TargetMode="External"/><Relationship Id="rId2" Type="http://schemas.openxmlformats.org/officeDocument/2006/relationships/hyperlink" Target="https://www.legislation.nsw.gov.au/#/view/act/1979/203/part3/div3.2" TargetMode="External"/><Relationship Id="rId1" Type="http://schemas.openxmlformats.org/officeDocument/2006/relationships/slideLayout" Target="../slideLayouts/slideLayout2.xml"/><Relationship Id="rId4" Type="http://schemas.openxmlformats.org/officeDocument/2006/relationships/hyperlink" Target="https://www.legislation.nsw.gov.au/#/view/act/1979/203/part3/div3.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1690363"/>
            <a:ext cx="8915398" cy="2262781"/>
          </a:xfrm>
        </p:spPr>
        <p:txBody>
          <a:bodyPr>
            <a:noAutofit/>
          </a:bodyPr>
          <a:lstStyle/>
          <a:p>
            <a:pPr algn="ctr"/>
            <a:r>
              <a:rPr lang="en-AU" sz="4800" dirty="0" smtClean="0"/>
              <a:t>Making of Environmental Planning Instrument (LEP)in New South Wales - Australia</a:t>
            </a:r>
            <a:endParaRPr lang="en-AU" sz="4800" dirty="0"/>
          </a:p>
        </p:txBody>
      </p:sp>
      <p:sp>
        <p:nvSpPr>
          <p:cNvPr id="3" name="Subtitle 2"/>
          <p:cNvSpPr>
            <a:spLocks noGrp="1"/>
          </p:cNvSpPr>
          <p:nvPr>
            <p:ph type="subTitle" idx="1"/>
          </p:nvPr>
        </p:nvSpPr>
        <p:spPr>
          <a:xfrm>
            <a:off x="2589211" y="4134051"/>
            <a:ext cx="8915400" cy="1597666"/>
          </a:xfrm>
        </p:spPr>
        <p:txBody>
          <a:bodyPr>
            <a:normAutofit/>
          </a:bodyPr>
          <a:lstStyle/>
          <a:p>
            <a:pPr algn="r"/>
            <a:endParaRPr lang="en-AU" dirty="0" smtClean="0"/>
          </a:p>
          <a:p>
            <a:pPr algn="r"/>
            <a:r>
              <a:rPr lang="en-AU" b="1" dirty="0" smtClean="0"/>
              <a:t>ARIF YASIN CHOHAN</a:t>
            </a:r>
          </a:p>
          <a:p>
            <a:pPr algn="r"/>
            <a:r>
              <a:rPr lang="en-AU" b="1" dirty="0" smtClean="0"/>
              <a:t>Strategic Planner – Yass Valley </a:t>
            </a:r>
            <a:r>
              <a:rPr lang="en-AU" b="1" dirty="0" smtClean="0"/>
              <a:t>Council</a:t>
            </a:r>
          </a:p>
          <a:p>
            <a:pPr algn="r"/>
            <a:r>
              <a:rPr lang="en-AU" b="1" dirty="0" smtClean="0"/>
              <a:t>aychohan13@gmail.com &amp; aychohan3@gmail.com</a:t>
            </a:r>
            <a:endParaRPr lang="en-AU" b="1" dirty="0" smtClean="0"/>
          </a:p>
        </p:txBody>
      </p:sp>
      <p:sp>
        <p:nvSpPr>
          <p:cNvPr id="4" name="Subtitle 2"/>
          <p:cNvSpPr txBox="1">
            <a:spLocks/>
          </p:cNvSpPr>
          <p:nvPr/>
        </p:nvSpPr>
        <p:spPr>
          <a:xfrm>
            <a:off x="2589212" y="5731717"/>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a:endParaRPr lang="en-AU" dirty="0" smtClean="0"/>
          </a:p>
          <a:p>
            <a:pPr algn="r"/>
            <a:r>
              <a:rPr lang="en-AU" b="1" dirty="0" smtClean="0"/>
              <a:t>March 2020</a:t>
            </a:r>
          </a:p>
        </p:txBody>
      </p:sp>
    </p:spTree>
    <p:extLst>
      <p:ext uri="{BB962C8B-B14F-4D97-AF65-F5344CB8AC3E}">
        <p14:creationId xmlns:p14="http://schemas.microsoft.com/office/powerpoint/2010/main" val="1116305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1939" y="1154805"/>
            <a:ext cx="8915400" cy="3777622"/>
          </a:xfrm>
        </p:spPr>
        <p:txBody>
          <a:bodyPr>
            <a:normAutofit/>
          </a:bodyPr>
          <a:lstStyle/>
          <a:p>
            <a:r>
              <a:rPr lang="en-AU" sz="2800" dirty="0" smtClean="0"/>
              <a:t>Environmental Planning Instrument</a:t>
            </a:r>
          </a:p>
          <a:p>
            <a:r>
              <a:rPr lang="en-AU" sz="2800" dirty="0" smtClean="0"/>
              <a:t>Environmental Planning and Assessment Act 1979</a:t>
            </a:r>
          </a:p>
          <a:p>
            <a:r>
              <a:rPr lang="en-AU" sz="2800" dirty="0" smtClean="0"/>
              <a:t>Steps for making of Environmental Planning Instruments</a:t>
            </a:r>
          </a:p>
          <a:p>
            <a:r>
              <a:rPr lang="en-AU" sz="2800" dirty="0" smtClean="0"/>
              <a:t>Questions and Answers</a:t>
            </a:r>
            <a:endParaRPr lang="en-AU" sz="2800" dirty="0"/>
          </a:p>
        </p:txBody>
      </p:sp>
    </p:spTree>
    <p:extLst>
      <p:ext uri="{BB962C8B-B14F-4D97-AF65-F5344CB8AC3E}">
        <p14:creationId xmlns:p14="http://schemas.microsoft.com/office/powerpoint/2010/main" val="49735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Planning Instruments </a:t>
            </a:r>
            <a:r>
              <a:rPr lang="en-AU" sz="2000" dirty="0" smtClean="0"/>
              <a:t>(Cont.)</a:t>
            </a:r>
            <a:endParaRPr lang="en-AU" sz="2000" dirty="0"/>
          </a:p>
        </p:txBody>
      </p:sp>
      <p:sp>
        <p:nvSpPr>
          <p:cNvPr id="3" name="Content Placeholder 2"/>
          <p:cNvSpPr>
            <a:spLocks noGrp="1"/>
          </p:cNvSpPr>
          <p:nvPr>
            <p:ph idx="1"/>
          </p:nvPr>
        </p:nvSpPr>
        <p:spPr/>
        <p:txBody>
          <a:bodyPr>
            <a:normAutofit/>
          </a:bodyPr>
          <a:lstStyle/>
          <a:p>
            <a:r>
              <a:rPr lang="en-AU" dirty="0" smtClean="0">
                <a:solidFill>
                  <a:schemeClr val="tx1"/>
                </a:solidFill>
              </a:rPr>
              <a:t>Making of Environmental Planning Instruments under the provision of </a:t>
            </a:r>
            <a:r>
              <a:rPr lang="en-AU" dirty="0" smtClean="0">
                <a:solidFill>
                  <a:schemeClr val="tx1"/>
                </a:solidFill>
                <a:hlinkClick r:id="rId2"/>
              </a:rPr>
              <a:t>section 3.13</a:t>
            </a:r>
            <a:r>
              <a:rPr lang="en-AU" dirty="0" smtClean="0">
                <a:solidFill>
                  <a:schemeClr val="tx1"/>
                </a:solidFill>
              </a:rPr>
              <a:t> of the </a:t>
            </a:r>
            <a:r>
              <a:rPr lang="en-AU" i="1" dirty="0" smtClean="0">
                <a:solidFill>
                  <a:schemeClr val="tx1"/>
                </a:solidFill>
              </a:rPr>
              <a:t>Environmental Planning and Assessment Act 1979 </a:t>
            </a:r>
          </a:p>
          <a:p>
            <a:r>
              <a:rPr lang="en-AU" i="1" dirty="0" smtClean="0">
                <a:solidFill>
                  <a:schemeClr val="tx1"/>
                </a:solidFill>
              </a:rPr>
              <a:t>Without </a:t>
            </a:r>
            <a:r>
              <a:rPr lang="en-AU" i="1" dirty="0">
                <a:solidFill>
                  <a:schemeClr val="tx1"/>
                </a:solidFill>
              </a:rPr>
              <a:t>affecting the generality of any other provisions of this Act, an environmental planning instrument may be made in accordance with this Part for the purposes of achieving any of the objects of this </a:t>
            </a:r>
            <a:r>
              <a:rPr lang="en-AU" i="1" dirty="0" smtClean="0">
                <a:solidFill>
                  <a:schemeClr val="tx1"/>
                </a:solidFill>
              </a:rPr>
              <a:t>Act</a:t>
            </a:r>
          </a:p>
          <a:p>
            <a:r>
              <a:rPr lang="en-AU" i="1" dirty="0">
                <a:solidFill>
                  <a:schemeClr val="tx1"/>
                </a:solidFill>
              </a:rPr>
              <a:t>Environmental planning instruments may be </a:t>
            </a:r>
            <a:r>
              <a:rPr lang="en-AU" i="1" dirty="0" smtClean="0">
                <a:solidFill>
                  <a:schemeClr val="tx1"/>
                </a:solidFill>
              </a:rPr>
              <a:t>made - </a:t>
            </a:r>
          </a:p>
          <a:p>
            <a:pPr lvl="1"/>
            <a:r>
              <a:rPr lang="en-AU" i="1" dirty="0">
                <a:solidFill>
                  <a:schemeClr val="tx1"/>
                </a:solidFill>
              </a:rPr>
              <a:t>under </a:t>
            </a:r>
            <a:r>
              <a:rPr lang="en-AU" i="1" dirty="0">
                <a:solidFill>
                  <a:schemeClr val="tx1"/>
                </a:solidFill>
                <a:hlinkClick r:id="rId3"/>
              </a:rPr>
              <a:t>Division 3.3 </a:t>
            </a:r>
            <a:r>
              <a:rPr lang="en-AU" i="1" dirty="0">
                <a:solidFill>
                  <a:schemeClr val="tx1"/>
                </a:solidFill>
              </a:rPr>
              <a:t>(called a State environmental planning policy or SEPP), </a:t>
            </a:r>
            <a:r>
              <a:rPr lang="en-AU" i="1" dirty="0" smtClean="0">
                <a:solidFill>
                  <a:schemeClr val="tx1"/>
                </a:solidFill>
              </a:rPr>
              <a:t>or</a:t>
            </a:r>
          </a:p>
          <a:p>
            <a:pPr lvl="1"/>
            <a:r>
              <a:rPr lang="en-AU" i="1" dirty="0">
                <a:solidFill>
                  <a:schemeClr val="tx1"/>
                </a:solidFill>
              </a:rPr>
              <a:t>under </a:t>
            </a:r>
            <a:r>
              <a:rPr lang="en-AU" i="1" dirty="0">
                <a:solidFill>
                  <a:schemeClr val="tx1"/>
                </a:solidFill>
                <a:hlinkClick r:id="rId4"/>
              </a:rPr>
              <a:t>Division 3.4 </a:t>
            </a:r>
            <a:r>
              <a:rPr lang="en-AU" i="1" dirty="0">
                <a:solidFill>
                  <a:schemeClr val="tx1"/>
                </a:solidFill>
              </a:rPr>
              <a:t>(called a local environmental plan or LEP).</a:t>
            </a:r>
            <a:endParaRPr lang="en-AU" i="1" dirty="0" smtClean="0">
              <a:solidFill>
                <a:schemeClr val="tx1"/>
              </a:solidFill>
            </a:endParaRPr>
          </a:p>
        </p:txBody>
      </p:sp>
    </p:spTree>
    <p:extLst>
      <p:ext uri="{BB962C8B-B14F-4D97-AF65-F5344CB8AC3E}">
        <p14:creationId xmlns:p14="http://schemas.microsoft.com/office/powerpoint/2010/main" val="75024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Planning Instruments</a:t>
            </a:r>
            <a:endParaRPr lang="en-AU" dirty="0"/>
          </a:p>
        </p:txBody>
      </p:sp>
      <p:sp>
        <p:nvSpPr>
          <p:cNvPr id="3" name="Content Placeholder 2"/>
          <p:cNvSpPr>
            <a:spLocks noGrp="1"/>
          </p:cNvSpPr>
          <p:nvPr>
            <p:ph idx="1"/>
          </p:nvPr>
        </p:nvSpPr>
        <p:spPr/>
        <p:txBody>
          <a:bodyPr>
            <a:normAutofit fontScale="92500" lnSpcReduction="10000"/>
          </a:bodyPr>
          <a:lstStyle/>
          <a:p>
            <a:r>
              <a:rPr lang="en-AU" b="1" dirty="0" smtClean="0">
                <a:solidFill>
                  <a:schemeClr val="tx1"/>
                </a:solidFill>
              </a:rPr>
              <a:t>State Environmental Planning Policies</a:t>
            </a:r>
          </a:p>
          <a:p>
            <a:pPr lvl="1"/>
            <a:r>
              <a:rPr lang="en-AU" dirty="0">
                <a:solidFill>
                  <a:schemeClr val="tx1"/>
                </a:solidFill>
              </a:rPr>
              <a:t>Apply throughout the state of NSW</a:t>
            </a:r>
          </a:p>
          <a:p>
            <a:pPr lvl="1"/>
            <a:r>
              <a:rPr lang="en-AU" dirty="0" smtClean="0">
                <a:solidFill>
                  <a:schemeClr val="tx1"/>
                </a:solidFill>
              </a:rPr>
              <a:t>State </a:t>
            </a:r>
            <a:r>
              <a:rPr lang="en-AU" dirty="0">
                <a:solidFill>
                  <a:schemeClr val="tx1"/>
                </a:solidFill>
              </a:rPr>
              <a:t>Environmental Planning Policies (SEPPs) to deliver a modern planning </a:t>
            </a:r>
            <a:r>
              <a:rPr lang="en-AU" dirty="0" smtClean="0">
                <a:solidFill>
                  <a:schemeClr val="tx1"/>
                </a:solidFill>
              </a:rPr>
              <a:t>system</a:t>
            </a:r>
          </a:p>
          <a:p>
            <a:pPr lvl="1"/>
            <a:r>
              <a:rPr lang="en-AU" dirty="0" smtClean="0">
                <a:solidFill>
                  <a:schemeClr val="tx1"/>
                </a:solidFill>
              </a:rPr>
              <a:t>Government's </a:t>
            </a:r>
            <a:r>
              <a:rPr lang="en-AU" dirty="0">
                <a:solidFill>
                  <a:schemeClr val="tx1"/>
                </a:solidFill>
              </a:rPr>
              <a:t>commitment to simplify the NSW planning </a:t>
            </a:r>
            <a:r>
              <a:rPr lang="en-AU" dirty="0" smtClean="0">
                <a:solidFill>
                  <a:schemeClr val="tx1"/>
                </a:solidFill>
              </a:rPr>
              <a:t>system</a:t>
            </a:r>
          </a:p>
          <a:p>
            <a:pPr lvl="1"/>
            <a:r>
              <a:rPr lang="en-AU" dirty="0" smtClean="0">
                <a:solidFill>
                  <a:schemeClr val="tx1"/>
                </a:solidFill>
              </a:rPr>
              <a:t>Reduce </a:t>
            </a:r>
            <a:r>
              <a:rPr lang="en-AU" dirty="0">
                <a:solidFill>
                  <a:schemeClr val="tx1"/>
                </a:solidFill>
              </a:rPr>
              <a:t>complexity without reducing the rigour necessary in considering matters of State and regional significance</a:t>
            </a:r>
            <a:endParaRPr lang="en-AU" dirty="0" smtClean="0">
              <a:solidFill>
                <a:schemeClr val="tx1"/>
              </a:solidFill>
            </a:endParaRPr>
          </a:p>
          <a:p>
            <a:r>
              <a:rPr lang="en-AU" b="1" dirty="0" smtClean="0">
                <a:solidFill>
                  <a:schemeClr val="tx1"/>
                </a:solidFill>
              </a:rPr>
              <a:t>Local Environmental Plan</a:t>
            </a:r>
          </a:p>
          <a:p>
            <a:pPr lvl="1"/>
            <a:r>
              <a:rPr lang="en-AU" dirty="0">
                <a:solidFill>
                  <a:schemeClr val="tx1"/>
                </a:solidFill>
              </a:rPr>
              <a:t>Only apply to a local government area</a:t>
            </a:r>
          </a:p>
          <a:p>
            <a:pPr lvl="1"/>
            <a:r>
              <a:rPr lang="en-AU" dirty="0" smtClean="0">
                <a:solidFill>
                  <a:schemeClr val="tx1"/>
                </a:solidFill>
              </a:rPr>
              <a:t>Local </a:t>
            </a:r>
            <a:r>
              <a:rPr lang="en-AU" dirty="0">
                <a:solidFill>
                  <a:schemeClr val="tx1"/>
                </a:solidFill>
              </a:rPr>
              <a:t>Environmental Plans (LEPs) guide planning decisions for local government areas. They do this through zoning and development controls, which provide a framework for the way land can be used. LEPs are the main planning tool to shape the future of communities and also ensure local development is done appropriately</a:t>
            </a:r>
            <a:r>
              <a:rPr lang="en-AU" dirty="0" smtClean="0">
                <a:solidFill>
                  <a:schemeClr val="tx1"/>
                </a:solidFill>
              </a:rPr>
              <a:t>.</a:t>
            </a:r>
          </a:p>
        </p:txBody>
      </p:sp>
    </p:spTree>
    <p:extLst>
      <p:ext uri="{BB962C8B-B14F-4D97-AF65-F5344CB8AC3E}">
        <p14:creationId xmlns:p14="http://schemas.microsoft.com/office/powerpoint/2010/main" val="40327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200" dirty="0"/>
              <a:t>Environmental Planning and Assessment Act 1979</a:t>
            </a:r>
            <a:r>
              <a:rPr lang="en-AU" dirty="0"/>
              <a:t/>
            </a:r>
            <a:br>
              <a:rPr lang="en-AU" dirty="0"/>
            </a:br>
            <a:endParaRPr lang="en-AU" dirty="0"/>
          </a:p>
        </p:txBody>
      </p:sp>
      <p:sp>
        <p:nvSpPr>
          <p:cNvPr id="3" name="Content Placeholder 2"/>
          <p:cNvSpPr>
            <a:spLocks noGrp="1"/>
          </p:cNvSpPr>
          <p:nvPr>
            <p:ph idx="1"/>
          </p:nvPr>
        </p:nvSpPr>
        <p:spPr/>
        <p:txBody>
          <a:bodyPr/>
          <a:lstStyle/>
          <a:p>
            <a:r>
              <a:rPr lang="en-AU" i="1" dirty="0">
                <a:solidFill>
                  <a:schemeClr val="tx1"/>
                </a:solidFill>
              </a:rPr>
              <a:t>An Act to institute a system of environmental planning and assessment for the State of New South Wales</a:t>
            </a:r>
            <a:r>
              <a:rPr lang="en-AU" i="1" dirty="0" smtClean="0">
                <a:solidFill>
                  <a:schemeClr val="tx1"/>
                </a:solidFill>
              </a:rPr>
              <a:t>.</a:t>
            </a:r>
          </a:p>
          <a:p>
            <a:r>
              <a:rPr lang="en-AU" i="1" dirty="0" smtClean="0">
                <a:solidFill>
                  <a:schemeClr val="tx1"/>
                </a:solidFill>
              </a:rPr>
              <a:t>Division 3.2 and 3.4 of the EP&amp;A Act 1979 is relevant to EPI</a:t>
            </a:r>
          </a:p>
          <a:p>
            <a:r>
              <a:rPr lang="en-AU" i="1" dirty="0" smtClean="0">
                <a:solidFill>
                  <a:schemeClr val="tx1"/>
                </a:solidFill>
              </a:rPr>
              <a:t>Other relevant legislation (Acts &amp; Regulations) to guide the development </a:t>
            </a:r>
          </a:p>
          <a:p>
            <a:pPr lvl="1"/>
            <a:r>
              <a:rPr lang="en-AU" i="1" dirty="0" smtClean="0">
                <a:solidFill>
                  <a:schemeClr val="tx1"/>
                </a:solidFill>
              </a:rPr>
              <a:t>Biodiversity Conservation Act 2016</a:t>
            </a:r>
          </a:p>
          <a:p>
            <a:pPr lvl="1"/>
            <a:r>
              <a:rPr lang="en-AU" i="1" dirty="0" smtClean="0">
                <a:solidFill>
                  <a:schemeClr val="tx1"/>
                </a:solidFill>
              </a:rPr>
              <a:t>Crown Land Management Act 2016</a:t>
            </a:r>
          </a:p>
          <a:p>
            <a:pPr lvl="1"/>
            <a:r>
              <a:rPr lang="en-AU" i="1" dirty="0" smtClean="0">
                <a:solidFill>
                  <a:schemeClr val="tx1"/>
                </a:solidFill>
              </a:rPr>
              <a:t>Infrastructure NSW Act 2011</a:t>
            </a:r>
          </a:p>
          <a:p>
            <a:pPr lvl="1"/>
            <a:endParaRPr lang="en-AU" i="1" dirty="0" smtClean="0">
              <a:solidFill>
                <a:schemeClr val="tx1"/>
              </a:solidFill>
            </a:endParaRPr>
          </a:p>
          <a:p>
            <a:pPr lvl="1"/>
            <a:endParaRPr lang="en-AU" i="1" dirty="0">
              <a:solidFill>
                <a:schemeClr val="tx1"/>
              </a:solidFill>
            </a:endParaRPr>
          </a:p>
        </p:txBody>
      </p:sp>
    </p:spTree>
    <p:extLst>
      <p:ext uri="{BB962C8B-B14F-4D97-AF65-F5344CB8AC3E}">
        <p14:creationId xmlns:p14="http://schemas.microsoft.com/office/powerpoint/2010/main" val="344290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Steps for making of Environmental Planning </a:t>
            </a:r>
            <a:r>
              <a:rPr lang="en-AU" dirty="0" smtClean="0"/>
              <a:t>Instruments </a:t>
            </a:r>
            <a:r>
              <a:rPr lang="en-AU" sz="1800" dirty="0" smtClean="0"/>
              <a:t>(Cont.)</a:t>
            </a:r>
            <a:endParaRPr lang="en-AU" sz="1800" dirty="0"/>
          </a:p>
        </p:txBody>
      </p:sp>
      <p:sp>
        <p:nvSpPr>
          <p:cNvPr id="3" name="Content Placeholder 2"/>
          <p:cNvSpPr>
            <a:spLocks noGrp="1"/>
          </p:cNvSpPr>
          <p:nvPr>
            <p:ph idx="1"/>
          </p:nvPr>
        </p:nvSpPr>
        <p:spPr/>
        <p:txBody>
          <a:bodyPr/>
          <a:lstStyle/>
          <a:p>
            <a:r>
              <a:rPr lang="en-AU" dirty="0" smtClean="0"/>
              <a:t>Land Capability Assessment</a:t>
            </a:r>
          </a:p>
          <a:p>
            <a:r>
              <a:rPr lang="en-AU" dirty="0" smtClean="0"/>
              <a:t>Preparation of planning proposal</a:t>
            </a:r>
          </a:p>
          <a:p>
            <a:r>
              <a:rPr lang="en-AU" dirty="0" smtClean="0"/>
              <a:t>Planning proposal endorsed by Councils</a:t>
            </a:r>
          </a:p>
          <a:p>
            <a:r>
              <a:rPr lang="en-AU" dirty="0" smtClean="0"/>
              <a:t>Gateway determination by NSW Planning, Industry and Environment (the Department)</a:t>
            </a:r>
          </a:p>
          <a:p>
            <a:pPr lvl="1"/>
            <a:r>
              <a:rPr lang="en-AU" dirty="0" smtClean="0"/>
              <a:t>Consultation with state agencies and stakeholders</a:t>
            </a:r>
          </a:p>
          <a:p>
            <a:pPr lvl="1"/>
            <a:r>
              <a:rPr lang="en-AU" dirty="0" smtClean="0"/>
              <a:t>Consultation with public </a:t>
            </a:r>
          </a:p>
          <a:p>
            <a:r>
              <a:rPr lang="en-AU" dirty="0" smtClean="0"/>
              <a:t>Planning proposal adopted by Councils</a:t>
            </a:r>
            <a:endParaRPr lang="en-AU" dirty="0"/>
          </a:p>
        </p:txBody>
      </p:sp>
    </p:spTree>
    <p:extLst>
      <p:ext uri="{BB962C8B-B14F-4D97-AF65-F5344CB8AC3E}">
        <p14:creationId xmlns:p14="http://schemas.microsoft.com/office/powerpoint/2010/main" val="87547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Steps for making of Environmental Planning Instruments</a:t>
            </a:r>
          </a:p>
        </p:txBody>
      </p:sp>
      <p:sp>
        <p:nvSpPr>
          <p:cNvPr id="3" name="Content Placeholder 2"/>
          <p:cNvSpPr>
            <a:spLocks noGrp="1"/>
          </p:cNvSpPr>
          <p:nvPr>
            <p:ph idx="1"/>
          </p:nvPr>
        </p:nvSpPr>
        <p:spPr/>
        <p:txBody>
          <a:bodyPr/>
          <a:lstStyle/>
          <a:p>
            <a:r>
              <a:rPr lang="en-AU" dirty="0"/>
              <a:t>Request the </a:t>
            </a:r>
            <a:r>
              <a:rPr lang="en-AU" dirty="0" smtClean="0"/>
              <a:t>Department for plan making</a:t>
            </a:r>
          </a:p>
          <a:p>
            <a:r>
              <a:rPr lang="en-AU" dirty="0" smtClean="0"/>
              <a:t>Notification of gazette </a:t>
            </a:r>
            <a:endParaRPr lang="en-AU" dirty="0"/>
          </a:p>
          <a:p>
            <a:endParaRPr lang="en-AU" dirty="0"/>
          </a:p>
        </p:txBody>
      </p:sp>
    </p:spTree>
    <p:extLst>
      <p:ext uri="{BB962C8B-B14F-4D97-AF65-F5344CB8AC3E}">
        <p14:creationId xmlns:p14="http://schemas.microsoft.com/office/powerpoint/2010/main" val="162875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077" y="2749124"/>
            <a:ext cx="8911687" cy="1280890"/>
          </a:xfrm>
        </p:spPr>
        <p:txBody>
          <a:bodyPr/>
          <a:lstStyle/>
          <a:p>
            <a:pPr algn="ctr"/>
            <a:r>
              <a:rPr lang="en-AU" b="1" dirty="0" smtClean="0"/>
              <a:t>Questions and Answers</a:t>
            </a:r>
            <a:endParaRPr lang="en-AU" b="1" dirty="0"/>
          </a:p>
        </p:txBody>
      </p:sp>
    </p:spTree>
    <p:extLst>
      <p:ext uri="{BB962C8B-B14F-4D97-AF65-F5344CB8AC3E}">
        <p14:creationId xmlns:p14="http://schemas.microsoft.com/office/powerpoint/2010/main" val="398861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AU" sz="3200" b="1" i="1" dirty="0" smtClean="0"/>
              <a:t>Productivity</a:t>
            </a:r>
            <a:r>
              <a:rPr lang="en-AU" sz="3200" i="1" dirty="0" smtClean="0"/>
              <a:t> is never an accident. It is always the result of a </a:t>
            </a:r>
            <a:r>
              <a:rPr lang="en-AU" sz="3200" b="1" i="1" dirty="0" smtClean="0"/>
              <a:t>commitment to excellence</a:t>
            </a:r>
            <a:r>
              <a:rPr lang="en-AU" sz="3200" i="1" dirty="0" smtClean="0"/>
              <a:t>, </a:t>
            </a:r>
            <a:r>
              <a:rPr lang="en-AU" sz="3200" b="1" i="1" dirty="0" smtClean="0"/>
              <a:t>intelligent planning</a:t>
            </a:r>
            <a:r>
              <a:rPr lang="en-AU" sz="3200" i="1" dirty="0" smtClean="0"/>
              <a:t>, and </a:t>
            </a:r>
            <a:r>
              <a:rPr lang="en-AU" sz="3200" b="1" i="1" dirty="0" smtClean="0"/>
              <a:t>focused effort </a:t>
            </a:r>
          </a:p>
          <a:p>
            <a:pPr marL="0" indent="0" algn="r">
              <a:buNone/>
            </a:pPr>
            <a:endParaRPr lang="en-AU" b="1" dirty="0"/>
          </a:p>
          <a:p>
            <a:pPr marL="0" indent="0" algn="r">
              <a:buNone/>
            </a:pPr>
            <a:r>
              <a:rPr lang="en-AU" sz="2400" b="1" dirty="0" smtClean="0"/>
              <a:t>Paul J. Meyer</a:t>
            </a:r>
            <a:endParaRPr lang="en-AU" b="1" dirty="0"/>
          </a:p>
        </p:txBody>
      </p:sp>
    </p:spTree>
    <p:extLst>
      <p:ext uri="{BB962C8B-B14F-4D97-AF65-F5344CB8AC3E}">
        <p14:creationId xmlns:p14="http://schemas.microsoft.com/office/powerpoint/2010/main" val="117874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117</TotalTime>
  <Words>412</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Making of Environmental Planning Instrument (LEP)in New South Wales - Australia</vt:lpstr>
      <vt:lpstr>PowerPoint Presentation</vt:lpstr>
      <vt:lpstr>Environmental Planning Instruments (Cont.)</vt:lpstr>
      <vt:lpstr>Environmental Planning Instruments</vt:lpstr>
      <vt:lpstr>Environmental Planning and Assessment Act 1979 </vt:lpstr>
      <vt:lpstr>Steps for making of Environmental Planning Instruments (Cont.)</vt:lpstr>
      <vt:lpstr>Steps for making of Environmental Planning Instruments</vt:lpstr>
      <vt:lpstr>Questions and Answers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Making in NSW</dc:title>
  <dc:creator>Arif Chohan</dc:creator>
  <cp:lastModifiedBy>Arif Chohan</cp:lastModifiedBy>
  <cp:revision>17</cp:revision>
  <dcterms:created xsi:type="dcterms:W3CDTF">2020-03-01T19:17:35Z</dcterms:created>
  <dcterms:modified xsi:type="dcterms:W3CDTF">2020-03-03T14:27:58Z</dcterms:modified>
</cp:coreProperties>
</file>